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5" r:id="rId9"/>
    <p:sldId id="266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3.8.2021.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10296"/>
            <a:ext cx="9144000" cy="947177"/>
          </a:xfrm>
        </p:spPr>
        <p:txBody>
          <a:bodyPr/>
          <a:lstStyle/>
          <a:p>
            <a:r>
              <a:rPr lang="hr-HR" dirty="0" smtClean="0"/>
              <a:t>Prikupljanje i unos podataka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Upisivanje podataka u ćelije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Upisivanje podataka vrši se </a:t>
            </a:r>
            <a:r>
              <a:rPr lang="hr-HR" b="1" dirty="0" smtClean="0"/>
              <a:t>odabirom</a:t>
            </a:r>
            <a:r>
              <a:rPr lang="hr-HR" dirty="0" smtClean="0"/>
              <a:t> </a:t>
            </a:r>
            <a:r>
              <a:rPr lang="hr-HR" b="1" dirty="0" smtClean="0"/>
              <a:t>ćelije</a:t>
            </a:r>
            <a:r>
              <a:rPr lang="hr-HR" dirty="0" smtClean="0"/>
              <a:t> u koju želimo upisati podatak. Odabirom ćelija postaje </a:t>
            </a:r>
            <a:r>
              <a:rPr lang="hr-HR" b="1" dirty="0" smtClean="0"/>
              <a:t>aktivna</a:t>
            </a:r>
            <a:r>
              <a:rPr lang="hr-HR" dirty="0" smtClean="0"/>
              <a:t> te u nju tipkovnicom unosimo podatke.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Osnovne vrste podataka su:</a:t>
            </a:r>
          </a:p>
          <a:p>
            <a:r>
              <a:rPr lang="hr-HR" dirty="0" smtClean="0"/>
              <a:t>brojevi</a:t>
            </a:r>
          </a:p>
          <a:p>
            <a:r>
              <a:rPr lang="hr-HR" dirty="0" smtClean="0"/>
              <a:t>tekst</a:t>
            </a:r>
          </a:p>
          <a:p>
            <a:r>
              <a:rPr lang="hr-HR" dirty="0" smtClean="0"/>
              <a:t>formule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6655" y="3239588"/>
            <a:ext cx="3421198" cy="2259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Unos brojeva i teksta</a:t>
            </a:r>
            <a:endParaRPr lang="hr-HR" dirty="0"/>
          </a:p>
        </p:txBody>
      </p:sp>
      <p:sp>
        <p:nvSpPr>
          <p:cNvPr id="7" name="Rezervirano mjesto sadržaja 6"/>
          <p:cNvSpPr>
            <a:spLocks noGrp="1"/>
          </p:cNvSpPr>
          <p:nvPr>
            <p:ph idx="1"/>
          </p:nvPr>
        </p:nvSpPr>
        <p:spPr>
          <a:xfrm>
            <a:off x="511627" y="1613039"/>
            <a:ext cx="10515600" cy="192699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Brojevi i tekst su </a:t>
            </a:r>
            <a:r>
              <a:rPr lang="hr-HR" b="1" dirty="0" smtClean="0"/>
              <a:t>konstantne</a:t>
            </a:r>
            <a:r>
              <a:rPr lang="hr-HR" dirty="0" smtClean="0"/>
              <a:t> vrijednosti – nakon unosa njihova vrijednost se ne mijenja.</a:t>
            </a:r>
          </a:p>
          <a:p>
            <a:pPr marL="0" indent="0">
              <a:buNone/>
            </a:pPr>
            <a:r>
              <a:rPr lang="hr-HR" dirty="0" smtClean="0"/>
              <a:t>Nakon unosa Excel automatski vrši </a:t>
            </a:r>
            <a:r>
              <a:rPr lang="hr-HR" b="1" dirty="0" smtClean="0"/>
              <a:t>poravnanje</a:t>
            </a:r>
            <a:r>
              <a:rPr lang="hr-HR" dirty="0" smtClean="0"/>
              <a:t> brojeva i teksta uz desni i lijevi rub ćelije.</a:t>
            </a:r>
            <a:endParaRPr lang="hr-HR" dirty="0"/>
          </a:p>
        </p:txBody>
      </p:sp>
      <p:grpSp>
        <p:nvGrpSpPr>
          <p:cNvPr id="15" name="Grupa 14"/>
          <p:cNvGrpSpPr/>
          <p:nvPr/>
        </p:nvGrpSpPr>
        <p:grpSpPr>
          <a:xfrm>
            <a:off x="3444239" y="3624946"/>
            <a:ext cx="5303520" cy="1663234"/>
            <a:chOff x="4715691" y="3447777"/>
            <a:chExt cx="5303520" cy="1663234"/>
          </a:xfrm>
        </p:grpSpPr>
        <p:pic>
          <p:nvPicPr>
            <p:cNvPr id="8" name="Slika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622605" y="3447777"/>
              <a:ext cx="3691212" cy="1663234"/>
            </a:xfrm>
            <a:prstGeom prst="rect">
              <a:avLst/>
            </a:prstGeom>
          </p:spPr>
        </p:pic>
        <p:cxnSp>
          <p:nvCxnSpPr>
            <p:cNvPr id="10" name="Ravni poveznik sa strelicom 9"/>
            <p:cNvCxnSpPr/>
            <p:nvPr/>
          </p:nvCxnSpPr>
          <p:spPr>
            <a:xfrm flipV="1">
              <a:off x="4715691" y="4127864"/>
              <a:ext cx="1240972" cy="62701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avni poveznik sa strelicom 13"/>
            <p:cNvCxnSpPr/>
            <p:nvPr/>
          </p:nvCxnSpPr>
          <p:spPr>
            <a:xfrm flipH="1" flipV="1">
              <a:off x="8307977" y="4140926"/>
              <a:ext cx="1711234" cy="8229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Pravokutnik 15"/>
          <p:cNvSpPr/>
          <p:nvPr/>
        </p:nvSpPr>
        <p:spPr>
          <a:xfrm>
            <a:off x="805882" y="4459312"/>
            <a:ext cx="264694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Tekst – poravnat uz </a:t>
            </a:r>
          </a:p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lijevi rub ćelije</a:t>
            </a:r>
            <a:endParaRPr lang="hr-H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Pravokutnik 16"/>
          <p:cNvSpPr/>
          <p:nvPr/>
        </p:nvSpPr>
        <p:spPr>
          <a:xfrm>
            <a:off x="8747759" y="4618541"/>
            <a:ext cx="251863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Broj – poravnat uz </a:t>
            </a:r>
          </a:p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desni rub ćelije</a:t>
            </a:r>
            <a:endParaRPr lang="hr-H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6660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29997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Ukoliko naknadno zbog nekog razloga moramo </a:t>
            </a:r>
            <a:r>
              <a:rPr lang="hr-HR" b="1" dirty="0" smtClean="0"/>
              <a:t>umetnuti</a:t>
            </a:r>
            <a:r>
              <a:rPr lang="hr-HR" dirty="0" smtClean="0"/>
              <a:t> ili </a:t>
            </a:r>
            <a:r>
              <a:rPr lang="hr-HR" b="1" dirty="0" smtClean="0"/>
              <a:t>izbrisati</a:t>
            </a:r>
            <a:r>
              <a:rPr lang="hr-HR" dirty="0" smtClean="0"/>
              <a:t> ćeliju, stupac ili redak to možemo učiniti na kartici </a:t>
            </a:r>
            <a:r>
              <a:rPr lang="hr-HR" b="1" dirty="0" smtClean="0"/>
              <a:t>Polazno</a:t>
            </a:r>
            <a:r>
              <a:rPr lang="hr-HR" dirty="0" smtClean="0"/>
              <a:t> u grupi </a:t>
            </a:r>
            <a:r>
              <a:rPr lang="hr-HR" b="1" dirty="0" smtClean="0"/>
              <a:t>Ćelije</a:t>
            </a:r>
            <a:r>
              <a:rPr lang="hr-HR" dirty="0" smtClean="0"/>
              <a:t>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4269" y="3363689"/>
            <a:ext cx="2320903" cy="1626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978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Uređivanje tablice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9561" y="2217787"/>
            <a:ext cx="7913914" cy="3063463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Ako se u tablici ne vidi sav napisani tekst, potrebno je promijeniti </a:t>
            </a:r>
            <a:r>
              <a:rPr lang="hr-HR" b="1" dirty="0" smtClean="0"/>
              <a:t>širinu</a:t>
            </a:r>
            <a:r>
              <a:rPr lang="hr-HR" dirty="0" smtClean="0"/>
              <a:t> </a:t>
            </a:r>
            <a:r>
              <a:rPr lang="hr-HR" b="1" dirty="0" smtClean="0"/>
              <a:t>stupca</a:t>
            </a:r>
            <a:r>
              <a:rPr lang="hr-HR" dirty="0" smtClean="0"/>
              <a:t> ili </a:t>
            </a:r>
            <a:r>
              <a:rPr lang="hr-HR" b="1" dirty="0" smtClean="0"/>
              <a:t>visinu</a:t>
            </a:r>
            <a:r>
              <a:rPr lang="hr-HR" dirty="0" smtClean="0"/>
              <a:t> </a:t>
            </a:r>
            <a:r>
              <a:rPr lang="hr-HR" b="1" dirty="0" smtClean="0"/>
              <a:t>retka</a:t>
            </a:r>
            <a:r>
              <a:rPr lang="hr-HR" dirty="0" smtClean="0"/>
              <a:t>. </a:t>
            </a:r>
          </a:p>
          <a:p>
            <a:pPr marL="0" indent="0">
              <a:buNone/>
            </a:pPr>
            <a:r>
              <a:rPr lang="hr-HR" dirty="0" smtClean="0"/>
              <a:t>To možemo napraviti na sljedeći način:</a:t>
            </a:r>
          </a:p>
          <a:p>
            <a:r>
              <a:rPr lang="hr-HR" dirty="0" smtClean="0"/>
              <a:t>označimo stupac ili redak</a:t>
            </a:r>
          </a:p>
          <a:p>
            <a:r>
              <a:rPr lang="hr-HR" dirty="0" smtClean="0"/>
              <a:t>kartica </a:t>
            </a:r>
            <a:r>
              <a:rPr lang="hr-HR" b="1" dirty="0" smtClean="0"/>
              <a:t>Polazno</a:t>
            </a:r>
            <a:r>
              <a:rPr lang="hr-HR" dirty="0" smtClean="0"/>
              <a:t> – grupa </a:t>
            </a:r>
            <a:r>
              <a:rPr lang="hr-HR" b="1" dirty="0" smtClean="0"/>
              <a:t>Ćelije</a:t>
            </a:r>
            <a:r>
              <a:rPr lang="hr-HR" dirty="0" smtClean="0"/>
              <a:t> – gumb </a:t>
            </a:r>
            <a:r>
              <a:rPr lang="hr-HR" b="1" dirty="0" smtClean="0"/>
              <a:t>Oblikovanje</a:t>
            </a:r>
          </a:p>
          <a:p>
            <a:r>
              <a:rPr lang="hr-HR" dirty="0" smtClean="0"/>
              <a:t>izabrati odgovarajuću naredbu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8319" y="1871142"/>
            <a:ext cx="3610388" cy="3756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768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Uređivanje tablice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28691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Ostala oblikovanja ćelija možemo pronaći u dijaloškom okviru </a:t>
            </a:r>
            <a:r>
              <a:rPr lang="hr-HR" b="1" dirty="0" smtClean="0"/>
              <a:t>Oblikovanje ćelija </a:t>
            </a:r>
            <a:r>
              <a:rPr lang="hr-HR" dirty="0" smtClean="0"/>
              <a:t>do kojeg dolazimo odabirom </a:t>
            </a:r>
            <a:r>
              <a:rPr lang="hr-HR" b="1" dirty="0" smtClean="0"/>
              <a:t>Pokretača dijaloškog okvira</a:t>
            </a:r>
            <a:r>
              <a:rPr lang="hr-HR" dirty="0" smtClean="0"/>
              <a:t> u grupi </a:t>
            </a:r>
            <a:r>
              <a:rPr lang="hr-HR" b="1" dirty="0" smtClean="0"/>
              <a:t>Font</a:t>
            </a:r>
            <a:r>
              <a:rPr lang="hr-HR" dirty="0" smtClean="0"/>
              <a:t>.</a:t>
            </a:r>
            <a:endParaRPr lang="hr-HR" dirty="0"/>
          </a:p>
        </p:txBody>
      </p:sp>
      <p:grpSp>
        <p:nvGrpSpPr>
          <p:cNvPr id="8" name="Grupa 7"/>
          <p:cNvGrpSpPr/>
          <p:nvPr/>
        </p:nvGrpSpPr>
        <p:grpSpPr>
          <a:xfrm>
            <a:off x="1058092" y="2706199"/>
            <a:ext cx="9487923" cy="3509975"/>
            <a:chOff x="979715" y="2601696"/>
            <a:chExt cx="9487923" cy="3509975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79715" y="3658769"/>
              <a:ext cx="3657601" cy="1395833"/>
            </a:xfrm>
            <a:prstGeom prst="rect">
              <a:avLst/>
            </a:prstGeom>
          </p:spPr>
        </p:pic>
        <p:sp>
          <p:nvSpPr>
            <p:cNvPr id="6" name="Strelica udesno 5"/>
            <p:cNvSpPr/>
            <p:nvPr/>
          </p:nvSpPr>
          <p:spPr>
            <a:xfrm>
              <a:off x="4876836" y="4075831"/>
              <a:ext cx="1319348" cy="56170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pic>
          <p:nvPicPr>
            <p:cNvPr id="7" name="Slika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35705" y="2601696"/>
              <a:ext cx="4031933" cy="35099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00331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3D304D-4E5E-48E4-9C9A-8FF37DDFD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Spremanje radne knjige</a:t>
            </a:r>
            <a:endParaRPr lang="hr-HR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6AB541-67BD-49A2-80D9-1F27E83B5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201843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Radnu knjigu spremamo odabirom naredbe </a:t>
            </a:r>
            <a:r>
              <a:rPr lang="hr-HR" b="1" dirty="0" smtClean="0"/>
              <a:t>Spremi kao </a:t>
            </a:r>
            <a:r>
              <a:rPr lang="hr-HR" dirty="0" smtClean="0"/>
              <a:t>te odabiremo </a:t>
            </a:r>
            <a:r>
              <a:rPr lang="hr-HR" b="1" dirty="0" smtClean="0"/>
              <a:t>mjesto</a:t>
            </a:r>
            <a:r>
              <a:rPr lang="hr-HR" dirty="0" smtClean="0"/>
              <a:t> spremanja i </a:t>
            </a:r>
            <a:r>
              <a:rPr lang="hr-HR" b="1" dirty="0" smtClean="0"/>
              <a:t>naziv</a:t>
            </a:r>
            <a:r>
              <a:rPr lang="hr-HR" dirty="0" smtClean="0"/>
              <a:t> datoteke.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Spremljena radna knjiga ima datotečni </a:t>
            </a:r>
            <a:r>
              <a:rPr lang="hr-HR" b="1" dirty="0" smtClean="0"/>
              <a:t>nastavak</a:t>
            </a:r>
            <a:r>
              <a:rPr lang="hr-HR" dirty="0" smtClean="0"/>
              <a:t> (ekstenziju) </a:t>
            </a:r>
            <a:r>
              <a:rPr lang="hr-HR" b="1" dirty="0" smtClean="0"/>
              <a:t>.</a:t>
            </a:r>
            <a:r>
              <a:rPr lang="hr-HR" b="1" dirty="0" err="1" smtClean="0"/>
              <a:t>xslx</a:t>
            </a:r>
            <a:r>
              <a:rPr lang="hr-HR" dirty="0" smtClean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5116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881967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Istražite kada se u ćeliji pojavljuju znakovi kao na slici. Što možete napraviti kako bi to riješili?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254" y="2945678"/>
            <a:ext cx="4407490" cy="277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58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1865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228</Words>
  <Application>Microsoft Office PowerPoint</Application>
  <PresentationFormat>Široki zaslon</PresentationFormat>
  <Paragraphs>30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Prikupljanje i unos podataka</vt:lpstr>
      <vt:lpstr>Upisivanje podataka u ćelije</vt:lpstr>
      <vt:lpstr>Unos brojeva i teksta</vt:lpstr>
      <vt:lpstr>PowerPoint prezentacija</vt:lpstr>
      <vt:lpstr>Uređivanje tablice</vt:lpstr>
      <vt:lpstr>Uređivanje tablice</vt:lpstr>
      <vt:lpstr>Spremanje radne knjige</vt:lpstr>
      <vt:lpstr>ZADATAK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20</cp:revision>
  <dcterms:created xsi:type="dcterms:W3CDTF">2021-04-08T02:08:44Z</dcterms:created>
  <dcterms:modified xsi:type="dcterms:W3CDTF">2021-08-04T06:23:24Z</dcterms:modified>
</cp:coreProperties>
</file>